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2" r:id="rId3"/>
  </p:sldMasterIdLst>
  <p:sldIdLst>
    <p:sldId id="375" r:id="rId4"/>
    <p:sldId id="29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7556500" cy="10693400"/>
  <p:notesSz cx="7556500" cy="10693400"/>
  <p:defaultTextStyle>
    <a:defPPr>
      <a:defRPr lang="ar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2322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03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51930" y="458826"/>
            <a:ext cx="205263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57748" y="7749269"/>
            <a:ext cx="604100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84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8258" y="696456"/>
            <a:ext cx="5319985" cy="457818"/>
          </a:xfrm>
        </p:spPr>
        <p:txBody>
          <a:bodyPr lIns="0" tIns="0" rIns="0" bIns="0"/>
          <a:lstStyle>
            <a:lvl1pPr>
              <a:defRPr sz="2975" b="0" i="0" u="heavy">
                <a:solidFill>
                  <a:srgbClr val="00AFE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2924" y="2791294"/>
            <a:ext cx="6690651" cy="254365"/>
          </a:xfrm>
        </p:spPr>
        <p:txBody>
          <a:bodyPr lIns="0" tIns="0" rIns="0" bIns="0"/>
          <a:lstStyle>
            <a:lvl1pPr>
              <a:defRPr sz="1653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317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8258" y="696456"/>
            <a:ext cx="5319985" cy="457818"/>
          </a:xfrm>
        </p:spPr>
        <p:txBody>
          <a:bodyPr lIns="0" tIns="0" rIns="0" bIns="0"/>
          <a:lstStyle>
            <a:lvl1pPr>
              <a:defRPr sz="2975" b="0" i="0" u="heavy">
                <a:solidFill>
                  <a:srgbClr val="00AFE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36094" y="3111186"/>
            <a:ext cx="2715092" cy="3307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49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284850" y="3039500"/>
            <a:ext cx="2889311" cy="356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14" b="0" i="0">
                <a:solidFill>
                  <a:srgbClr val="F1F1F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3943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8258" y="696456"/>
            <a:ext cx="5319985" cy="457818"/>
          </a:xfrm>
        </p:spPr>
        <p:txBody>
          <a:bodyPr lIns="0" tIns="0" rIns="0" bIns="0"/>
          <a:lstStyle>
            <a:lvl1pPr>
              <a:defRPr sz="2975" b="0" i="0" u="heavy">
                <a:solidFill>
                  <a:srgbClr val="00AFE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86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7556500" cy="10693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8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36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8" y="3314954"/>
            <a:ext cx="642302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88305"/>
            <a:ext cx="52895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49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31796" y="1197066"/>
            <a:ext cx="4492907" cy="624338"/>
          </a:xfrm>
        </p:spPr>
        <p:txBody>
          <a:bodyPr lIns="0" tIns="0" rIns="0" bIns="0"/>
          <a:lstStyle>
            <a:lvl1pPr>
              <a:defRPr sz="4057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18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31796" y="1197066"/>
            <a:ext cx="4492907" cy="624338"/>
          </a:xfrm>
        </p:spPr>
        <p:txBody>
          <a:bodyPr lIns="0" tIns="0" rIns="0" bIns="0"/>
          <a:lstStyle>
            <a:lvl1pPr>
              <a:defRPr sz="4057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59483"/>
            <a:ext cx="328707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59483"/>
            <a:ext cx="328707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11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31796" y="1197066"/>
            <a:ext cx="4492907" cy="624338"/>
          </a:xfrm>
        </p:spPr>
        <p:txBody>
          <a:bodyPr lIns="0" tIns="0" rIns="0" bIns="0"/>
          <a:lstStyle>
            <a:lvl1pPr>
              <a:defRPr sz="4057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35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31796" y="1197065"/>
            <a:ext cx="4492907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59483"/>
            <a:ext cx="68008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44863"/>
            <a:ext cx="2418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44863"/>
            <a:ext cx="17379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44863"/>
            <a:ext cx="17379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90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57605">
        <a:defRPr>
          <a:latin typeface="+mn-lt"/>
          <a:ea typeface="+mn-ea"/>
          <a:cs typeface="+mn-cs"/>
        </a:defRPr>
      </a:lvl2pPr>
      <a:lvl3pPr marL="515209">
        <a:defRPr>
          <a:latin typeface="+mn-lt"/>
          <a:ea typeface="+mn-ea"/>
          <a:cs typeface="+mn-cs"/>
        </a:defRPr>
      </a:lvl3pPr>
      <a:lvl4pPr marL="772814">
        <a:defRPr>
          <a:latin typeface="+mn-lt"/>
          <a:ea typeface="+mn-ea"/>
          <a:cs typeface="+mn-cs"/>
        </a:defRPr>
      </a:lvl4pPr>
      <a:lvl5pPr marL="1030418">
        <a:defRPr>
          <a:latin typeface="+mn-lt"/>
          <a:ea typeface="+mn-ea"/>
          <a:cs typeface="+mn-cs"/>
        </a:defRPr>
      </a:lvl5pPr>
      <a:lvl6pPr marL="1288023">
        <a:defRPr>
          <a:latin typeface="+mn-lt"/>
          <a:ea typeface="+mn-ea"/>
          <a:cs typeface="+mn-cs"/>
        </a:defRPr>
      </a:lvl6pPr>
      <a:lvl7pPr marL="1545627">
        <a:defRPr>
          <a:latin typeface="+mn-lt"/>
          <a:ea typeface="+mn-ea"/>
          <a:cs typeface="+mn-cs"/>
        </a:defRPr>
      </a:lvl7pPr>
      <a:lvl8pPr marL="1803232">
        <a:defRPr>
          <a:latin typeface="+mn-lt"/>
          <a:ea typeface="+mn-ea"/>
          <a:cs typeface="+mn-cs"/>
        </a:defRPr>
      </a:lvl8pPr>
      <a:lvl9pPr marL="206083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57605">
        <a:defRPr>
          <a:latin typeface="+mn-lt"/>
          <a:ea typeface="+mn-ea"/>
          <a:cs typeface="+mn-cs"/>
        </a:defRPr>
      </a:lvl2pPr>
      <a:lvl3pPr marL="515209">
        <a:defRPr>
          <a:latin typeface="+mn-lt"/>
          <a:ea typeface="+mn-ea"/>
          <a:cs typeface="+mn-cs"/>
        </a:defRPr>
      </a:lvl3pPr>
      <a:lvl4pPr marL="772814">
        <a:defRPr>
          <a:latin typeface="+mn-lt"/>
          <a:ea typeface="+mn-ea"/>
          <a:cs typeface="+mn-cs"/>
        </a:defRPr>
      </a:lvl4pPr>
      <a:lvl5pPr marL="1030418">
        <a:defRPr>
          <a:latin typeface="+mn-lt"/>
          <a:ea typeface="+mn-ea"/>
          <a:cs typeface="+mn-cs"/>
        </a:defRPr>
      </a:lvl5pPr>
      <a:lvl6pPr marL="1288023">
        <a:defRPr>
          <a:latin typeface="+mn-lt"/>
          <a:ea typeface="+mn-ea"/>
          <a:cs typeface="+mn-cs"/>
        </a:defRPr>
      </a:lvl6pPr>
      <a:lvl7pPr marL="1545627">
        <a:defRPr>
          <a:latin typeface="+mn-lt"/>
          <a:ea typeface="+mn-ea"/>
          <a:cs typeface="+mn-cs"/>
        </a:defRPr>
      </a:lvl7pPr>
      <a:lvl8pPr marL="1803232">
        <a:defRPr>
          <a:latin typeface="+mn-lt"/>
          <a:ea typeface="+mn-ea"/>
          <a:cs typeface="+mn-cs"/>
        </a:defRPr>
      </a:lvl8pPr>
      <a:lvl9pPr marL="206083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7556500" cy="10693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8258" y="696456"/>
            <a:ext cx="531998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 u="heavy">
                <a:solidFill>
                  <a:srgbClr val="00AFE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2924" y="2791294"/>
            <a:ext cx="66906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44862"/>
            <a:ext cx="2418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44862"/>
            <a:ext cx="17379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44862"/>
            <a:ext cx="17379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48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77830">
        <a:defRPr>
          <a:latin typeface="+mn-lt"/>
          <a:ea typeface="+mn-ea"/>
          <a:cs typeface="+mn-cs"/>
        </a:defRPr>
      </a:lvl2pPr>
      <a:lvl3pPr marL="755660">
        <a:defRPr>
          <a:latin typeface="+mn-lt"/>
          <a:ea typeface="+mn-ea"/>
          <a:cs typeface="+mn-cs"/>
        </a:defRPr>
      </a:lvl3pPr>
      <a:lvl4pPr marL="1133490">
        <a:defRPr>
          <a:latin typeface="+mn-lt"/>
          <a:ea typeface="+mn-ea"/>
          <a:cs typeface="+mn-cs"/>
        </a:defRPr>
      </a:lvl4pPr>
      <a:lvl5pPr marL="1511320">
        <a:defRPr>
          <a:latin typeface="+mn-lt"/>
          <a:ea typeface="+mn-ea"/>
          <a:cs typeface="+mn-cs"/>
        </a:defRPr>
      </a:lvl5pPr>
      <a:lvl6pPr marL="1889150">
        <a:defRPr>
          <a:latin typeface="+mn-lt"/>
          <a:ea typeface="+mn-ea"/>
          <a:cs typeface="+mn-cs"/>
        </a:defRPr>
      </a:lvl6pPr>
      <a:lvl7pPr marL="2266980">
        <a:defRPr>
          <a:latin typeface="+mn-lt"/>
          <a:ea typeface="+mn-ea"/>
          <a:cs typeface="+mn-cs"/>
        </a:defRPr>
      </a:lvl7pPr>
      <a:lvl8pPr marL="2644811">
        <a:defRPr>
          <a:latin typeface="+mn-lt"/>
          <a:ea typeface="+mn-ea"/>
          <a:cs typeface="+mn-cs"/>
        </a:defRPr>
      </a:lvl8pPr>
      <a:lvl9pPr marL="302264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77830">
        <a:defRPr>
          <a:latin typeface="+mn-lt"/>
          <a:ea typeface="+mn-ea"/>
          <a:cs typeface="+mn-cs"/>
        </a:defRPr>
      </a:lvl2pPr>
      <a:lvl3pPr marL="755660">
        <a:defRPr>
          <a:latin typeface="+mn-lt"/>
          <a:ea typeface="+mn-ea"/>
          <a:cs typeface="+mn-cs"/>
        </a:defRPr>
      </a:lvl3pPr>
      <a:lvl4pPr marL="1133490">
        <a:defRPr>
          <a:latin typeface="+mn-lt"/>
          <a:ea typeface="+mn-ea"/>
          <a:cs typeface="+mn-cs"/>
        </a:defRPr>
      </a:lvl4pPr>
      <a:lvl5pPr marL="1511320">
        <a:defRPr>
          <a:latin typeface="+mn-lt"/>
          <a:ea typeface="+mn-ea"/>
          <a:cs typeface="+mn-cs"/>
        </a:defRPr>
      </a:lvl5pPr>
      <a:lvl6pPr marL="1889150">
        <a:defRPr>
          <a:latin typeface="+mn-lt"/>
          <a:ea typeface="+mn-ea"/>
          <a:cs typeface="+mn-cs"/>
        </a:defRPr>
      </a:lvl6pPr>
      <a:lvl7pPr marL="2266980">
        <a:defRPr>
          <a:latin typeface="+mn-lt"/>
          <a:ea typeface="+mn-ea"/>
          <a:cs typeface="+mn-cs"/>
        </a:defRPr>
      </a:lvl7pPr>
      <a:lvl8pPr marL="2644811">
        <a:defRPr>
          <a:latin typeface="+mn-lt"/>
          <a:ea typeface="+mn-ea"/>
          <a:cs typeface="+mn-cs"/>
        </a:defRPr>
      </a:lvl8pPr>
      <a:lvl9pPr marL="302264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32988" y="2945580"/>
            <a:ext cx="3063346" cy="1734796"/>
          </a:xfrm>
          <a:prstGeom prst="rect">
            <a:avLst/>
          </a:prstGeom>
        </p:spPr>
        <p:txBody>
          <a:bodyPr vert="horz" wrap="square" lIns="0" tIns="10376" rIns="0" bIns="0" rtlCol="0">
            <a:spAutoFit/>
          </a:bodyPr>
          <a:lstStyle/>
          <a:p>
            <a:pPr marL="6440" marR="2863" algn="ctr">
              <a:lnSpc>
                <a:spcPts val="5037"/>
              </a:lnSpc>
              <a:spcBef>
                <a:spcPts val="82"/>
              </a:spcBef>
            </a:pPr>
            <a:r>
              <a:rPr spc="-2" dirty="0"/>
              <a:t>Advance  Electronic</a:t>
            </a:r>
            <a:r>
              <a:rPr spc="-40" dirty="0"/>
              <a:t> </a:t>
            </a:r>
            <a:r>
              <a:rPr spc="-2" dirty="0"/>
              <a:t>I</a:t>
            </a:r>
          </a:p>
          <a:p>
            <a:pPr algn="ctr">
              <a:spcBef>
                <a:spcPts val="240"/>
              </a:spcBef>
            </a:pPr>
            <a:r>
              <a:rPr sz="2705" b="0" spc="-2" dirty="0">
                <a:latin typeface="Courier New"/>
                <a:cs typeface="Courier New"/>
              </a:rPr>
              <a:t>THIRD</a:t>
            </a:r>
            <a:r>
              <a:rPr sz="2705" b="0" spc="-28" dirty="0">
                <a:latin typeface="Courier New"/>
                <a:cs typeface="Courier New"/>
              </a:rPr>
              <a:t> </a:t>
            </a:r>
            <a:r>
              <a:rPr sz="2705" b="0" spc="-2" dirty="0">
                <a:latin typeface="Courier New"/>
                <a:cs typeface="Courier New"/>
              </a:rPr>
              <a:t>YEAR</a:t>
            </a:r>
            <a:endParaRPr sz="2705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91391" y="6128540"/>
            <a:ext cx="529528" cy="111229"/>
          </a:xfrm>
          <a:prstGeom prst="rect">
            <a:avLst/>
          </a:prstGeom>
        </p:spPr>
        <p:txBody>
          <a:bodyPr vert="horz" wrap="square" lIns="0" tIns="7156" rIns="0" bIns="0" rtlCol="0">
            <a:spAutoFit/>
          </a:bodyPr>
          <a:lstStyle/>
          <a:p>
            <a:pPr marL="7156" defTabSz="515209">
              <a:spcBef>
                <a:spcPts val="56"/>
              </a:spcBef>
            </a:pPr>
            <a:r>
              <a:rPr sz="676" spc="-2" dirty="0">
                <a:solidFill>
                  <a:prstClr val="black"/>
                </a:solidFill>
                <a:latin typeface="Courier New"/>
                <a:cs typeface="Courier New"/>
              </a:rPr>
              <a:t>Electronic</a:t>
            </a:r>
            <a:endParaRPr sz="676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2087" y="6128540"/>
            <a:ext cx="606094" cy="111229"/>
          </a:xfrm>
          <a:prstGeom prst="rect">
            <a:avLst/>
          </a:prstGeom>
        </p:spPr>
        <p:txBody>
          <a:bodyPr vert="horz" wrap="square" lIns="0" tIns="7156" rIns="0" bIns="0" rtlCol="0">
            <a:spAutoFit/>
          </a:bodyPr>
          <a:lstStyle/>
          <a:p>
            <a:pPr marL="7156" defTabSz="515209">
              <a:spcBef>
                <a:spcPts val="56"/>
              </a:spcBef>
            </a:pPr>
            <a:r>
              <a:rPr sz="676" spc="-2" dirty="0">
                <a:solidFill>
                  <a:prstClr val="black"/>
                </a:solidFill>
                <a:latin typeface="Courier New"/>
                <a:cs typeface="Courier New"/>
              </a:rPr>
              <a:t>Devices</a:t>
            </a:r>
            <a:r>
              <a:rPr sz="676" spc="146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676" spc="-2" dirty="0">
                <a:solidFill>
                  <a:prstClr val="black"/>
                </a:solidFill>
                <a:latin typeface="Courier New"/>
                <a:cs typeface="Courier New"/>
              </a:rPr>
              <a:t>and</a:t>
            </a:r>
            <a:endParaRPr sz="676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98140" y="5909180"/>
            <a:ext cx="2055139" cy="440684"/>
          </a:xfrm>
          <a:prstGeom prst="rect">
            <a:avLst/>
          </a:prstGeom>
        </p:spPr>
        <p:txBody>
          <a:bodyPr vert="horz" wrap="square" lIns="0" tIns="57962" rIns="0" bIns="0" rtlCol="0">
            <a:spAutoFit/>
          </a:bodyPr>
          <a:lstStyle/>
          <a:p>
            <a:pPr marL="34348" defTabSz="515209">
              <a:spcBef>
                <a:spcPts val="456"/>
              </a:spcBef>
            </a:pPr>
            <a:r>
              <a:rPr sz="648" b="1" i="1" spc="90" dirty="0">
                <a:solidFill>
                  <a:prstClr val="black"/>
                </a:solidFill>
                <a:latin typeface="Times New Roman"/>
                <a:cs typeface="Times New Roman"/>
              </a:rPr>
              <a:t>Main</a:t>
            </a:r>
            <a:r>
              <a:rPr sz="648" b="1" i="1" spc="3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648" b="1" i="1" spc="48" dirty="0">
                <a:solidFill>
                  <a:prstClr val="black"/>
                </a:solidFill>
                <a:latin typeface="Times New Roman"/>
                <a:cs typeface="Times New Roman"/>
              </a:rPr>
              <a:t>References:</a:t>
            </a:r>
            <a:endParaRPr sz="64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5600" marR="2863" indent="-128802" defTabSz="515209">
              <a:lnSpc>
                <a:spcPts val="766"/>
              </a:lnSpc>
              <a:spcBef>
                <a:spcPts val="612"/>
              </a:spcBef>
            </a:pPr>
            <a:r>
              <a:rPr sz="760" dirty="0">
                <a:solidFill>
                  <a:prstClr val="black"/>
                </a:solidFill>
                <a:latin typeface="Courier New"/>
                <a:cs typeface="Courier New"/>
              </a:rPr>
              <a:t>1- </a:t>
            </a:r>
            <a:r>
              <a:rPr sz="564" i="1" spc="82" dirty="0">
                <a:solidFill>
                  <a:prstClr val="black"/>
                </a:solidFill>
                <a:latin typeface="Times New Roman"/>
                <a:cs typeface="Times New Roman"/>
              </a:rPr>
              <a:t>Robert </a:t>
            </a:r>
            <a:r>
              <a:rPr sz="564" i="1" spc="40" dirty="0">
                <a:solidFill>
                  <a:prstClr val="black"/>
                </a:solidFill>
                <a:latin typeface="Times New Roman"/>
                <a:cs typeface="Times New Roman"/>
              </a:rPr>
              <a:t>L. </a:t>
            </a:r>
            <a:r>
              <a:rPr sz="564" i="1" spc="74" dirty="0">
                <a:solidFill>
                  <a:prstClr val="black"/>
                </a:solidFill>
                <a:latin typeface="Times New Roman"/>
                <a:cs typeface="Times New Roman"/>
              </a:rPr>
              <a:t>Boylestad </a:t>
            </a:r>
            <a:r>
              <a:rPr sz="676" spc="-2" dirty="0">
                <a:solidFill>
                  <a:prstClr val="black"/>
                </a:solidFill>
                <a:latin typeface="Courier New"/>
                <a:cs typeface="Courier New"/>
              </a:rPr>
              <a:t>and </a:t>
            </a:r>
            <a:r>
              <a:rPr sz="564" i="1" spc="60" dirty="0">
                <a:solidFill>
                  <a:prstClr val="black"/>
                </a:solidFill>
                <a:latin typeface="Times New Roman"/>
                <a:cs typeface="Times New Roman"/>
              </a:rPr>
              <a:t>Louis </a:t>
            </a:r>
            <a:r>
              <a:rPr sz="564" i="1" spc="76" dirty="0">
                <a:solidFill>
                  <a:prstClr val="black"/>
                </a:solidFill>
                <a:latin typeface="Times New Roman"/>
                <a:cs typeface="Times New Roman"/>
              </a:rPr>
              <a:t>Nashelsky</a:t>
            </a:r>
            <a:r>
              <a:rPr sz="676" spc="76" dirty="0">
                <a:solidFill>
                  <a:prstClr val="black"/>
                </a:solidFill>
                <a:latin typeface="Courier New"/>
                <a:cs typeface="Courier New"/>
              </a:rPr>
              <a:t>, </a:t>
            </a:r>
            <a:r>
              <a:rPr sz="676" dirty="0">
                <a:solidFill>
                  <a:prstClr val="black"/>
                </a:solidFill>
                <a:latin typeface="Courier New"/>
                <a:cs typeface="Courier New"/>
              </a:rPr>
              <a:t>“  </a:t>
            </a:r>
            <a:r>
              <a:rPr sz="676" spc="-2" dirty="0">
                <a:solidFill>
                  <a:prstClr val="black"/>
                </a:solidFill>
                <a:latin typeface="Courier New"/>
                <a:cs typeface="Courier New"/>
              </a:rPr>
              <a:t>Circuit Theory</a:t>
            </a:r>
            <a:r>
              <a:rPr sz="676" spc="-8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676" spc="-2" dirty="0">
                <a:solidFill>
                  <a:prstClr val="black"/>
                </a:solidFill>
                <a:latin typeface="Courier New"/>
                <a:cs typeface="Courier New"/>
              </a:rPr>
              <a:t>“.</a:t>
            </a:r>
            <a:endParaRPr sz="676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8140" y="6320888"/>
            <a:ext cx="1492337" cy="124542"/>
          </a:xfrm>
          <a:prstGeom prst="rect">
            <a:avLst/>
          </a:prstGeom>
        </p:spPr>
        <p:txBody>
          <a:bodyPr vert="horz" wrap="square" lIns="0" tIns="7514" rIns="0" bIns="0" rtlCol="0">
            <a:spAutoFit/>
          </a:bodyPr>
          <a:lstStyle/>
          <a:p>
            <a:pPr marL="7156" defTabSz="515209">
              <a:spcBef>
                <a:spcPts val="60"/>
              </a:spcBef>
            </a:pPr>
            <a:r>
              <a:rPr sz="760" dirty="0">
                <a:solidFill>
                  <a:prstClr val="black"/>
                </a:solidFill>
                <a:latin typeface="Courier New"/>
                <a:cs typeface="Courier New"/>
              </a:rPr>
              <a:t>2-</a:t>
            </a:r>
            <a:r>
              <a:rPr sz="760" spc="-366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564" i="1" spc="84" dirty="0">
                <a:solidFill>
                  <a:prstClr val="black"/>
                </a:solidFill>
                <a:latin typeface="Times New Roman"/>
                <a:cs typeface="Times New Roman"/>
              </a:rPr>
              <a:t>Thomas</a:t>
            </a:r>
            <a:r>
              <a:rPr sz="564" i="1" spc="40" dirty="0">
                <a:solidFill>
                  <a:prstClr val="black"/>
                </a:solidFill>
                <a:latin typeface="Times New Roman"/>
                <a:cs typeface="Times New Roman"/>
              </a:rPr>
              <a:t> L.</a:t>
            </a:r>
            <a:r>
              <a:rPr sz="564" i="1" spc="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564" i="1" spc="62" dirty="0">
                <a:solidFill>
                  <a:prstClr val="black"/>
                </a:solidFill>
                <a:latin typeface="Times New Roman"/>
                <a:cs typeface="Times New Roman"/>
              </a:rPr>
              <a:t>Floyd</a:t>
            </a:r>
            <a:r>
              <a:rPr sz="676" spc="62" dirty="0">
                <a:solidFill>
                  <a:prstClr val="black"/>
                </a:solidFill>
                <a:latin typeface="Courier New"/>
                <a:cs typeface="Courier New"/>
              </a:rPr>
              <a:t>,</a:t>
            </a:r>
            <a:r>
              <a:rPr sz="676" spc="-12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676" dirty="0">
                <a:solidFill>
                  <a:prstClr val="black"/>
                </a:solidFill>
                <a:latin typeface="Courier New"/>
                <a:cs typeface="Courier New"/>
              </a:rPr>
              <a:t>“</a:t>
            </a:r>
            <a:r>
              <a:rPr sz="676" spc="-2" dirty="0">
                <a:solidFill>
                  <a:prstClr val="black"/>
                </a:solidFill>
                <a:latin typeface="Courier New"/>
                <a:cs typeface="Courier New"/>
              </a:rPr>
              <a:t> Electronic</a:t>
            </a:r>
            <a:endParaRPr sz="676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79097" y="6332051"/>
            <a:ext cx="787493" cy="111229"/>
          </a:xfrm>
          <a:prstGeom prst="rect">
            <a:avLst/>
          </a:prstGeom>
        </p:spPr>
        <p:txBody>
          <a:bodyPr vert="horz" wrap="square" lIns="0" tIns="7156" rIns="0" bIns="0" rtlCol="0">
            <a:spAutoFit/>
          </a:bodyPr>
          <a:lstStyle/>
          <a:p>
            <a:pPr marL="7156" defTabSz="515209">
              <a:spcBef>
                <a:spcPts val="56"/>
              </a:spcBef>
            </a:pPr>
            <a:r>
              <a:rPr sz="676" spc="-2" dirty="0">
                <a:solidFill>
                  <a:prstClr val="black"/>
                </a:solidFill>
                <a:latin typeface="Courier New"/>
                <a:cs typeface="Courier New"/>
              </a:rPr>
              <a:t>Devices. CCV</a:t>
            </a:r>
            <a:r>
              <a:rPr sz="676" spc="-48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676" spc="-2" dirty="0">
                <a:solidFill>
                  <a:prstClr val="black"/>
                </a:solidFill>
                <a:latin typeface="Courier New"/>
                <a:cs typeface="Courier New"/>
              </a:rPr>
              <a:t>“.</a:t>
            </a:r>
            <a:endParaRPr sz="676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8140" y="6427366"/>
            <a:ext cx="3368582" cy="124542"/>
          </a:xfrm>
          <a:prstGeom prst="rect">
            <a:avLst/>
          </a:prstGeom>
        </p:spPr>
        <p:txBody>
          <a:bodyPr vert="horz" wrap="square" lIns="0" tIns="7514" rIns="0" bIns="0" rtlCol="0">
            <a:spAutoFit/>
          </a:bodyPr>
          <a:lstStyle/>
          <a:p>
            <a:pPr marL="7156" defTabSz="515209">
              <a:spcBef>
                <a:spcPts val="60"/>
              </a:spcBef>
            </a:pPr>
            <a:r>
              <a:rPr sz="760" dirty="0">
                <a:solidFill>
                  <a:prstClr val="black"/>
                </a:solidFill>
                <a:latin typeface="Courier New"/>
                <a:cs typeface="Courier New"/>
              </a:rPr>
              <a:t>3- </a:t>
            </a:r>
            <a:r>
              <a:rPr sz="564" i="1" spc="93" dirty="0">
                <a:solidFill>
                  <a:prstClr val="black"/>
                </a:solidFill>
                <a:latin typeface="Times New Roman"/>
                <a:cs typeface="Times New Roman"/>
              </a:rPr>
              <a:t>Adel </a:t>
            </a:r>
            <a:r>
              <a:rPr sz="564" i="1" spc="31" dirty="0">
                <a:solidFill>
                  <a:prstClr val="black"/>
                </a:solidFill>
                <a:latin typeface="Times New Roman"/>
                <a:cs typeface="Times New Roman"/>
              </a:rPr>
              <a:t>S. </a:t>
            </a:r>
            <a:r>
              <a:rPr sz="564" i="1" spc="76" dirty="0">
                <a:solidFill>
                  <a:prstClr val="black"/>
                </a:solidFill>
                <a:latin typeface="Times New Roman"/>
                <a:cs typeface="Times New Roman"/>
              </a:rPr>
              <a:t>Sedra </a:t>
            </a:r>
            <a:r>
              <a:rPr sz="676" dirty="0">
                <a:solidFill>
                  <a:prstClr val="black"/>
                </a:solidFill>
                <a:latin typeface="Courier New"/>
                <a:cs typeface="Courier New"/>
              </a:rPr>
              <a:t>and </a:t>
            </a:r>
            <a:r>
              <a:rPr sz="564" i="1" spc="102" dirty="0">
                <a:solidFill>
                  <a:prstClr val="black"/>
                </a:solidFill>
                <a:latin typeface="Times New Roman"/>
                <a:cs typeface="Times New Roman"/>
              </a:rPr>
              <a:t>Kenneth </a:t>
            </a:r>
            <a:r>
              <a:rPr sz="564" i="1" spc="50" dirty="0">
                <a:solidFill>
                  <a:prstClr val="black"/>
                </a:solidFill>
                <a:latin typeface="Times New Roman"/>
                <a:cs typeface="Times New Roman"/>
              </a:rPr>
              <a:t>Carless </a:t>
            </a:r>
            <a:r>
              <a:rPr sz="564" i="1" spc="74" dirty="0">
                <a:solidFill>
                  <a:prstClr val="black"/>
                </a:solidFill>
                <a:latin typeface="Times New Roman"/>
                <a:cs typeface="Times New Roman"/>
              </a:rPr>
              <a:t>Smith</a:t>
            </a:r>
            <a:r>
              <a:rPr sz="676" spc="74" dirty="0">
                <a:solidFill>
                  <a:prstClr val="black"/>
                </a:solidFill>
                <a:latin typeface="Courier New"/>
                <a:cs typeface="Courier New"/>
              </a:rPr>
              <a:t>,</a:t>
            </a:r>
            <a:r>
              <a:rPr sz="676" spc="-278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676" dirty="0">
                <a:solidFill>
                  <a:prstClr val="black"/>
                </a:solidFill>
                <a:latin typeface="Courier New"/>
                <a:cs typeface="Courier New"/>
              </a:rPr>
              <a:t>“ </a:t>
            </a:r>
            <a:r>
              <a:rPr sz="676" spc="-2" dirty="0">
                <a:solidFill>
                  <a:prstClr val="black"/>
                </a:solidFill>
                <a:latin typeface="Courier New"/>
                <a:cs typeface="Courier New"/>
              </a:rPr>
              <a:t>Microelectronic circuits “.</a:t>
            </a:r>
            <a:endParaRPr sz="676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5152" y="5377413"/>
            <a:ext cx="1115585" cy="163294"/>
          </a:xfrm>
          <a:prstGeom prst="rect">
            <a:avLst/>
          </a:prstGeom>
        </p:spPr>
        <p:txBody>
          <a:bodyPr vert="horz" wrap="square" lIns="0" tIns="7156" rIns="0" bIns="0" rtlCol="0">
            <a:spAutoFit/>
          </a:bodyPr>
          <a:lstStyle/>
          <a:p>
            <a:pPr marL="7156" defTabSz="515209">
              <a:spcBef>
                <a:spcPts val="56"/>
              </a:spcBef>
              <a:tabLst>
                <a:tab pos="618966" algn="l"/>
              </a:tabLst>
            </a:pPr>
            <a:r>
              <a:rPr sz="1014" b="1" i="1" spc="-22" dirty="0">
                <a:solidFill>
                  <a:prstClr val="black"/>
                </a:solidFill>
                <a:latin typeface="Arial"/>
                <a:cs typeface="Arial"/>
              </a:rPr>
              <a:t>Lecturer:	</a:t>
            </a:r>
            <a:r>
              <a:rPr sz="1014" b="1" i="1" spc="-112" dirty="0">
                <a:solidFill>
                  <a:prstClr val="black"/>
                </a:solidFill>
                <a:latin typeface="Arial"/>
                <a:cs typeface="Arial"/>
              </a:rPr>
              <a:t>Abbas</a:t>
            </a:r>
            <a:r>
              <a:rPr sz="1014" b="1" i="1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14" b="1" i="1" spc="-82" dirty="0">
                <a:solidFill>
                  <a:prstClr val="black"/>
                </a:solidFill>
                <a:latin typeface="Arial"/>
                <a:cs typeface="Arial"/>
              </a:rPr>
              <a:t>S.</a:t>
            </a:r>
            <a:endParaRPr sz="10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69591" y="5377413"/>
            <a:ext cx="401797" cy="163294"/>
          </a:xfrm>
          <a:prstGeom prst="rect">
            <a:avLst/>
          </a:prstGeom>
        </p:spPr>
        <p:txBody>
          <a:bodyPr vert="horz" wrap="square" lIns="0" tIns="7156" rIns="0" bIns="0" rtlCol="0">
            <a:spAutoFit/>
          </a:bodyPr>
          <a:lstStyle/>
          <a:p>
            <a:pPr marL="7156" defTabSz="515209">
              <a:spcBef>
                <a:spcPts val="56"/>
              </a:spcBef>
            </a:pPr>
            <a:r>
              <a:rPr sz="1014" b="1" i="1" spc="-152" dirty="0">
                <a:solidFill>
                  <a:prstClr val="black"/>
                </a:solidFill>
                <a:latin typeface="Arial"/>
                <a:cs typeface="Arial"/>
              </a:rPr>
              <a:t>Hameed</a:t>
            </a:r>
            <a:endParaRPr sz="1014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5" y="16764"/>
            <a:ext cx="7517892" cy="10657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9119" y="687324"/>
            <a:ext cx="5931408" cy="8424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7783" y="687324"/>
            <a:ext cx="5952744" cy="8424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16764"/>
            <a:ext cx="7525511" cy="10654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9616" y="6283452"/>
            <a:ext cx="5053584" cy="3002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2919" y="188976"/>
            <a:ext cx="1408176" cy="585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78280" y="6283452"/>
            <a:ext cx="5074920" cy="3002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0573511"/>
            <a:ext cx="4198620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32004"/>
            <a:ext cx="7525511" cy="10628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887" y="1345692"/>
            <a:ext cx="6004560" cy="8253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0779" y="6681216"/>
            <a:ext cx="614171" cy="175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4172" y="1345692"/>
            <a:ext cx="6018276" cy="82539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90004" y="129540"/>
            <a:ext cx="670001" cy="10530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32004"/>
            <a:ext cx="7525511" cy="10635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388" y="115824"/>
            <a:ext cx="371855" cy="10485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9036" y="1510284"/>
            <a:ext cx="5844540" cy="7769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43300" y="9485376"/>
            <a:ext cx="233172" cy="132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16764"/>
            <a:ext cx="7522464" cy="10657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9543" y="115824"/>
            <a:ext cx="292607" cy="5958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600" y="3521964"/>
            <a:ext cx="6370320" cy="7152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2376" y="5161788"/>
            <a:ext cx="4306824" cy="7178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7991" y="115824"/>
            <a:ext cx="6662928" cy="10558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084" y="4024313"/>
            <a:ext cx="6444645" cy="2248774"/>
          </a:xfrm>
          <a:prstGeom prst="rect">
            <a:avLst/>
          </a:prstGeom>
        </p:spPr>
        <p:txBody>
          <a:bodyPr vert="horz" wrap="square" lIns="0" tIns="10495" rIns="0" bIns="0" rtlCol="0">
            <a:spAutoFit/>
          </a:bodyPr>
          <a:lstStyle/>
          <a:p>
            <a:pPr marL="10495" algn="ctr">
              <a:spcBef>
                <a:spcPts val="83"/>
              </a:spcBef>
            </a:pPr>
            <a:r>
              <a:rPr lang="en-US" sz="7272" u="none" spc="-112" dirty="0">
                <a:solidFill>
                  <a:srgbClr val="FFFF00"/>
                </a:solidFill>
                <a:latin typeface="Times New Roman"/>
                <a:cs typeface="Times New Roman"/>
              </a:rPr>
              <a:t>FEEDBACK AMPLIFIERS </a:t>
            </a:r>
            <a:endParaRPr sz="7272" u="none" spc="-112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6F5993-031C-4C9D-96A5-E932F8BF7EE2}"/>
              </a:ext>
            </a:extLst>
          </p:cNvPr>
          <p:cNvSpPr txBox="1"/>
          <p:nvPr/>
        </p:nvSpPr>
        <p:spPr>
          <a:xfrm>
            <a:off x="595739" y="3020187"/>
            <a:ext cx="4116355" cy="11097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755660"/>
            <a:r>
              <a:rPr lang="en-US" sz="3306" dirty="0">
                <a:solidFill>
                  <a:prstClr val="white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Chapter Two </a:t>
            </a:r>
            <a:r>
              <a:rPr lang="en-US" sz="3306" dirty="0" err="1">
                <a:solidFill>
                  <a:prstClr val="white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Lect</a:t>
            </a:r>
            <a:r>
              <a:rPr lang="en-US" sz="3306" dirty="0">
                <a:solidFill>
                  <a:prstClr val="white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r>
              <a:rPr lang="en-US" sz="3306">
                <a:solidFill>
                  <a:prstClr val="white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8  Examples</a:t>
            </a:r>
            <a:endParaRPr lang="ar-IQ" sz="3306" dirty="0">
              <a:solidFill>
                <a:prstClr val="white"/>
              </a:solidFill>
              <a:latin typeface="BatangChe" panose="02030609000101010101" pitchFamily="49" charset="-127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DC569-FFD0-4698-B685-B02AEB298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494659"/>
            <a:ext cx="3400425" cy="1661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808DF4-3BB0-491A-8649-14AE07AA9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905" y="6470110"/>
            <a:ext cx="3573595" cy="1685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31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35052"/>
            <a:ext cx="7525511" cy="10617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7556" y="1175004"/>
            <a:ext cx="6483096" cy="82402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6072" y="4271772"/>
            <a:ext cx="6042659" cy="411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1459" y="1175004"/>
            <a:ext cx="6489192" cy="82402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41148"/>
            <a:ext cx="7525511" cy="10605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0955" y="1883664"/>
            <a:ext cx="5963412" cy="4864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5339" y="3703320"/>
            <a:ext cx="4509516" cy="19872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812" y="1883664"/>
            <a:ext cx="5972555" cy="48646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35052"/>
            <a:ext cx="7525511" cy="10617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484" y="509016"/>
            <a:ext cx="6158484" cy="61097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4404" y="2005584"/>
            <a:ext cx="5939028" cy="70332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388" y="509016"/>
            <a:ext cx="6164580" cy="8529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35052"/>
            <a:ext cx="7525511" cy="10622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86144" y="397764"/>
            <a:ext cx="733044" cy="86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911" y="1115568"/>
            <a:ext cx="5958840" cy="8781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9244" y="397764"/>
            <a:ext cx="6409944" cy="94990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32004"/>
            <a:ext cx="7525511" cy="10628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6324" y="868680"/>
            <a:ext cx="5859780" cy="50916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9571" y="477012"/>
            <a:ext cx="397763" cy="2240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8788" y="990600"/>
            <a:ext cx="5932932" cy="85511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5071" y="868680"/>
            <a:ext cx="5971032" cy="8673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32004"/>
            <a:ext cx="7525511" cy="10628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6319" y="394716"/>
            <a:ext cx="6147815" cy="6134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5527" y="1572768"/>
            <a:ext cx="5977128" cy="8756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812" y="394716"/>
            <a:ext cx="6402324" cy="9934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56388"/>
            <a:ext cx="7525511" cy="10579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252" y="644652"/>
            <a:ext cx="6137148" cy="5583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252" y="944880"/>
            <a:ext cx="6019800" cy="7197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252" y="644652"/>
            <a:ext cx="6137148" cy="7498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</Words>
  <Application>Microsoft Office PowerPoint</Application>
  <PresentationFormat>Custom</PresentationFormat>
  <Paragraphs>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BatangChe</vt:lpstr>
      <vt:lpstr>Arial</vt:lpstr>
      <vt:lpstr>Calibri</vt:lpstr>
      <vt:lpstr>Courier New</vt:lpstr>
      <vt:lpstr>Times New Roman</vt:lpstr>
      <vt:lpstr>Office Theme</vt:lpstr>
      <vt:lpstr>1_Office Theme</vt:lpstr>
      <vt:lpstr>2_Office Theme</vt:lpstr>
      <vt:lpstr>Advance  Electronic I THIRD YEAR</vt:lpstr>
      <vt:lpstr>FEEDBACK AMPLIFIERS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  Electronic I THIRD YEAR</dc:title>
  <cp:lastModifiedBy>abbasw</cp:lastModifiedBy>
  <cp:revision>1</cp:revision>
  <dcterms:created xsi:type="dcterms:W3CDTF">2018-11-11T16:02:36Z</dcterms:created>
  <dcterms:modified xsi:type="dcterms:W3CDTF">2018-11-11T16:07:55Z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2018-11-11T00:00:00Z</vt:filetime>
  </property>
  <property fmtid="{D5CDD505-2E9C-101B-9397-08002B2CF9AE}" pid="3" name="LastSaved">
    <vt:filetime>2018-11-11T00:00:00Z</vt:filetime>
  </property>
</Properties>
</file>